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913" r:id="rId2"/>
  </p:sldMasterIdLst>
  <p:notesMasterIdLst>
    <p:notesMasterId r:id="rId12"/>
  </p:notesMasterIdLst>
  <p:handoutMasterIdLst>
    <p:handoutMasterId r:id="rId13"/>
  </p:handoutMasterIdLst>
  <p:sldIdLst>
    <p:sldId id="655" r:id="rId3"/>
    <p:sldId id="668" r:id="rId4"/>
    <p:sldId id="671" r:id="rId5"/>
    <p:sldId id="670" r:id="rId6"/>
    <p:sldId id="672" r:id="rId7"/>
    <p:sldId id="673" r:id="rId8"/>
    <p:sldId id="674" r:id="rId9"/>
    <p:sldId id="675" r:id="rId10"/>
    <p:sldId id="657" r:id="rId11"/>
  </p:sldIdLst>
  <p:sldSz cx="12188825"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7" pos="33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92CD"/>
    <a:srgbClr val="0C6B96"/>
    <a:srgbClr val="0094CE"/>
    <a:srgbClr val="A6EBF2"/>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77" autoAdjust="0"/>
    <p:restoredTop sz="94434" autoAdjust="0"/>
  </p:normalViewPr>
  <p:slideViewPr>
    <p:cSldViewPr>
      <p:cViewPr>
        <p:scale>
          <a:sx n="110" d="100"/>
          <a:sy n="110" d="100"/>
        </p:scale>
        <p:origin x="-370" y="-206"/>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31" d="100"/>
        <a:sy n="31" d="100"/>
      </p:scale>
      <p:origin x="0" y="0"/>
    </p:cViewPr>
  </p:sorterViewPr>
  <p:notesViewPr>
    <p:cSldViewPr>
      <p:cViewPr varScale="1">
        <p:scale>
          <a:sx n="81" d="100"/>
          <a:sy n="81" d="100"/>
        </p:scale>
        <p:origin x="2176"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8/30/2017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a:t>
            </a:fld>
            <a:endParaRPr lang="en-US" dirty="0">
              <a:solidFill>
                <a:srgbClr val="5F5F5F"/>
              </a:solidFill>
            </a:endParaRPr>
          </a:p>
        </p:txBody>
      </p:sp>
    </p:spTree>
    <p:extLst>
      <p:ext uri="{BB962C8B-B14F-4D97-AF65-F5344CB8AC3E}">
        <p14:creationId xmlns:p14="http://schemas.microsoft.com/office/powerpoint/2010/main" val="221181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77359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5.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5.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pPr/>
              <a:t>8/30/2017</a:t>
            </a:fld>
            <a:endParaRPr lang="en-US" dirty="0"/>
          </a:p>
        </p:txBody>
      </p:sp>
      <p:sp>
        <p:nvSpPr>
          <p:cNvPr id="4" name="Footer Placeholder 3"/>
          <p:cNvSpPr>
            <a:spLocks noGrp="1"/>
          </p:cNvSpPr>
          <p:nvPr>
            <p:ph type="ftr" sz="quarter" idx="11"/>
          </p:nvPr>
        </p:nvSpPr>
        <p:spPr/>
        <p:txBody>
          <a:bodyPr/>
          <a:lstStyle/>
          <a:p>
            <a:r>
              <a:rPr lang="en-US"/>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5725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blipFill>
            <a:blip r:embed="rId3"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a:defRPr/>
            </a:pPr>
            <a:endParaRPr lang="en-US">
              <a:solidFill>
                <a:srgbClr val="FFFFFF"/>
              </a:solidFill>
            </a:endParaRPr>
          </a:p>
        </p:txBody>
      </p:sp>
      <p:pic>
        <p:nvPicPr>
          <p:cNvPr id="15" name="Picture 9" descr="Oracle logo in white on red staging background"/>
          <p:cNvPicPr>
            <a:picLocks noChangeAspect="1"/>
          </p:cNvPicPr>
          <p:nvPr userDrawn="1"/>
        </p:nvPicPr>
        <p:blipFill>
          <a:blip r:embed="rId4" cstate="print"/>
          <a:srcRect/>
          <a:stretch>
            <a:fillRect/>
          </a:stretch>
        </p:blipFill>
        <p:spPr bwMode="auto">
          <a:xfrm>
            <a:off x="525463" y="6264275"/>
            <a:ext cx="1631950" cy="628650"/>
          </a:xfrm>
          <a:prstGeom prst="rect">
            <a:avLst/>
          </a:prstGeom>
          <a:noFill/>
          <a:ln w="9525">
            <a:noFill/>
            <a:miter lim="800000"/>
            <a:headEnd/>
            <a:tailEnd/>
          </a:ln>
        </p:spPr>
      </p:pic>
      <p:sp>
        <p:nvSpPr>
          <p:cNvPr id="10" name="Rectangle 9" descr="Full slide 4-color photo can be inserted here"/>
          <p:cNvSpPr/>
          <p:nvPr userDrawn="1"/>
        </p:nvSpPr>
        <p:spPr bwMode="hidden">
          <a:xfrm>
            <a:off x="31" y="-1187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7" name="Date Placeholder 6"/>
          <p:cNvSpPr>
            <a:spLocks noGrp="1"/>
          </p:cNvSpPr>
          <p:nvPr>
            <p:ph type="dt" sz="half" idx="14"/>
          </p:nvPr>
        </p:nvSpPr>
        <p:spPr/>
        <p:txBody>
          <a:bodyPr/>
          <a:lstStyle>
            <a:lvl1pPr>
              <a:defRPr>
                <a:solidFill>
                  <a:schemeClr val="tx1"/>
                </a:solidFill>
              </a:defRPr>
            </a:lvl1pPr>
          </a:lstStyle>
          <a:p>
            <a:fld id="{48F0110D-FEA1-48BD-9B16-1B16134586C8}" type="datetime1">
              <a:rPr lang="en-US" smtClean="0">
                <a:solidFill>
                  <a:srgbClr val="FFFFFF"/>
                </a:solidFill>
              </a:rPr>
              <a:pPr/>
              <a:t>8/30/2017</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7437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FA24FB5-9407-4475-A891-9FC409535F1D}" type="datetime1">
              <a:rPr lang="en-US" smtClean="0">
                <a:solidFill>
                  <a:srgbClr val="58595B"/>
                </a:solidFill>
              </a:rPr>
              <a:pPr/>
              <a:t>8/30/2017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prstGeom prst="rect">
            <a:avLst/>
          </a:prstGeo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a:prstGeom prst="rect">
            <a:avLst/>
          </a:prstGeo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531812" y="406400"/>
            <a:ext cx="11125200" cy="889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8929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86DF12-C12C-46F3-A1AC-51CCA040C62F}" type="datetime1">
              <a:rPr lang="en-US" smtClean="0">
                <a:solidFill>
                  <a:srgbClr val="58595B"/>
                </a:solidFill>
              </a:rPr>
              <a:pPr/>
              <a:t>8/30/2017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a:xfrm>
            <a:off x="531812" y="353648"/>
            <a:ext cx="11125200" cy="455246"/>
          </a:xfrm>
          <a:prstGeom prst="rect">
            <a:avLst/>
          </a:prstGeom>
        </p:spPr>
        <p:txBody>
          <a:bodyPr/>
          <a:lstStyle>
            <a:lvl1pPr>
              <a:defRPr sz="3200">
                <a:solidFill>
                  <a:srgbClr val="FF0000"/>
                </a:solidFill>
                <a:latin typeface="Calibri Light" pitchFamily="34" charset="0"/>
              </a:defRPr>
            </a:lvl1pPr>
          </a:lstStyle>
          <a:p>
            <a:r>
              <a:rPr lang="en-US" dirty="0"/>
              <a:t>Click to edit Master title style</a:t>
            </a:r>
          </a:p>
        </p:txBody>
      </p:sp>
    </p:spTree>
    <p:extLst>
      <p:ext uri="{BB962C8B-B14F-4D97-AF65-F5344CB8AC3E}">
        <p14:creationId xmlns:p14="http://schemas.microsoft.com/office/powerpoint/2010/main" val="40728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prstGeom prst="rect">
            <a:avLst/>
          </a:prstGeo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99D43296-5451-4AC3-B7B4-57AA47B462CC}" type="datetime1">
              <a:rPr lang="en-US" smtClean="0">
                <a:solidFill>
                  <a:srgbClr val="58595B"/>
                </a:solidFill>
              </a:rPr>
              <a:pPr/>
              <a:t>8/30/2017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prstGeom prst="rect">
            <a:avLst/>
          </a:prstGeo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a:xfrm>
            <a:off x="531812" y="406400"/>
            <a:ext cx="11125200" cy="889000"/>
          </a:xfrm>
          <a:prstGeom prst="rect">
            <a:avLst/>
          </a:prstGeom>
        </p:spPr>
        <p:txBody>
          <a:bodyPr/>
          <a:lstStyle/>
          <a:p>
            <a:r>
              <a:rPr lang="en-US"/>
              <a:t>Click to edit Master title style</a:t>
            </a:r>
            <a:endParaRPr dirty="0"/>
          </a:p>
        </p:txBody>
      </p:sp>
    </p:spTree>
    <p:extLst>
      <p:ext uri="{BB962C8B-B14F-4D97-AF65-F5344CB8AC3E}">
        <p14:creationId xmlns:p14="http://schemas.microsoft.com/office/powerpoint/2010/main" val="138946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a:prstGeom prst="rect">
            <a:avLst/>
          </a:prstGeo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B7974E-93B5-4350-AC96-8F7F63A52841}" type="datetime1">
              <a:rPr lang="en-US" smtClean="0">
                <a:solidFill>
                  <a:srgbClr val="58595B"/>
                </a:solidFill>
              </a:rPr>
              <a:pPr/>
              <a:t>8/30/2017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prstGeom prst="rect">
            <a:avLst/>
          </a:prstGeo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prstGeom prst="rect">
            <a:avLst/>
          </a:prstGeo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18129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1290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702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0200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96522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846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8/30/2017</a:t>
            </a:fld>
            <a:endParaRPr dirty="0"/>
          </a:p>
        </p:txBody>
      </p:sp>
      <p:sp>
        <p:nvSpPr>
          <p:cNvPr id="5" name="Footer Placeholder 4"/>
          <p:cNvSpPr>
            <a:spLocks noGrp="1"/>
          </p:cNvSpPr>
          <p:nvPr>
            <p:ph type="ftr" sz="quarter" idx="11"/>
          </p:nvPr>
        </p:nvSpPr>
        <p:spPr/>
        <p:txBody>
          <a:bodyPr/>
          <a:lstStyle/>
          <a:p>
            <a:r>
              <a:rPr dirty="0"/>
              <a:t>Oracle Confidential – Internal</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90729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285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47768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80486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3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9205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07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2315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50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Pho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8"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5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62552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8/30/2017</a:t>
            </a:fld>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Text Placeholder 12"/>
          <p:cNvSpPr>
            <a:spLocks noGrp="1"/>
          </p:cNvSpPr>
          <p:nvPr>
            <p:ph type="body" sz="quarter" idx="14" hasCustomPrompt="1"/>
          </p:nvPr>
        </p:nvSpPr>
        <p:spPr>
          <a:xfrm>
            <a:off x="531814" y="895622"/>
            <a:ext cx="10330522" cy="343299"/>
          </a:xfrm>
          <a:prstGeom prst="rect">
            <a:avLst/>
          </a:prstGeo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a:prstGeom prst="rect">
            <a:avLst/>
          </a:prstGeom>
        </p:spPr>
        <p:txBody>
          <a:bodyPr anchor="ctr"/>
          <a:lstStyle>
            <a:lvl1pPr marL="0" indent="0">
              <a:buNone/>
              <a:defRPr sz="3600" baseline="0">
                <a:solidFill>
                  <a:schemeClr val="bg1"/>
                </a:solidFill>
              </a:defRPr>
            </a:lvl1pPr>
          </a:lstStyle>
          <a:p>
            <a:pPr lvl="0"/>
            <a:r>
              <a:rPr lang="en-US" dirty="0"/>
              <a:t>Click to edit Master title style</a:t>
            </a:r>
          </a:p>
        </p:txBody>
      </p:sp>
    </p:spTree>
    <p:extLst>
      <p:ext uri="{BB962C8B-B14F-4D97-AF65-F5344CB8AC3E}">
        <p14:creationId xmlns:p14="http://schemas.microsoft.com/office/powerpoint/2010/main" val="202118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4470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6855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7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4472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59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8044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7903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6102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90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3150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Autofit/>
          </a:bodyPr>
          <a:lstStyle/>
          <a:p>
            <a:fld id="{93A56FF2-64EC-4614-951E-8B8E4681BF2B}" type="datetime1">
              <a:rPr lang="en-US"/>
              <a:pPr/>
              <a:t>8/30/2017</a:t>
            </a:fld>
            <a:endParaRPr dirty="0"/>
          </a:p>
        </p:txBody>
      </p:sp>
      <p:sp>
        <p:nvSpPr>
          <p:cNvPr id="3" name="Footer Placeholder 2"/>
          <p:cNvSpPr>
            <a:spLocks noGrp="1"/>
          </p:cNvSpPr>
          <p:nvPr>
            <p:ph type="ftr" sz="quarter" idx="11"/>
          </p:nvPr>
        </p:nvSpPr>
        <p:spPr/>
        <p:txBody>
          <a:bodyPr>
            <a:noAutofit/>
          </a:bodyPr>
          <a:lstStyle/>
          <a:p>
            <a:r>
              <a:rPr dirty="0"/>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322191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0155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6699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209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4652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4651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57290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22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4596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7651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9541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8522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8/30/2017</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852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94177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0936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814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6708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11566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5132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35285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17103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00253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024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88478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26800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76502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4837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8718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235698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3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8/30/2017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2769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9445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 – Gray">
    <p:bg>
      <p:bgPr>
        <a:blipFill dpi="0" rotWithShape="1">
          <a:blip r:embed="rId2"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8/30/2017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3004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image" Target="../media/image6.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54"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pic>
        <p:nvPicPr>
          <p:cNvPr id="13" name="Picture 12"/>
          <p:cNvPicPr>
            <a:picLocks noChangeAspect="1"/>
          </p:cNvPicPr>
          <p:nvPr userDrawn="1"/>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 y="0"/>
            <a:ext cx="12188825" cy="6852146"/>
          </a:xfrm>
          <a:prstGeom prst="rect">
            <a:avLst/>
          </a:prstGeom>
        </p:spPr>
      </p:pic>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8/30/2017</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75424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9" r:id="rId3"/>
    <p:sldLayoutId id="2147484130" r:id="rId4"/>
    <p:sldLayoutId id="2147483654" r:id="rId5"/>
    <p:sldLayoutId id="2147484034" r:id="rId6"/>
    <p:sldLayoutId id="2147484077" r:id="rId7"/>
    <p:sldLayoutId id="2147484087" r:id="rId8"/>
    <p:sldLayoutId id="2147484129" r:id="rId9"/>
    <p:sldLayoutId id="2147483989" r:id="rId10"/>
    <p:sldLayoutId id="2147483998" r:id="rId11"/>
    <p:sldLayoutId id="2147484007" r:id="rId12"/>
    <p:sldLayoutId id="2147484016" r:id="rId13"/>
    <p:sldLayoutId id="214748401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39">
          <p15:clr>
            <a:srgbClr val="F26B43"/>
          </p15:clr>
        </p15:guide>
        <p15:guide id="3" orient="horz" pos="412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4" cstate="print">
            <a:duotone>
              <a:schemeClr val="bg2">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790407965"/>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21" r:id="rId3"/>
    <p:sldLayoutId id="2147483922" r:id="rId4"/>
    <p:sldLayoutId id="2147483923" r:id="rId5"/>
    <p:sldLayoutId id="2147483924" r:id="rId6"/>
    <p:sldLayoutId id="2147483928" r:id="rId7"/>
    <p:sldLayoutId id="2147483934" r:id="rId8"/>
    <p:sldLayoutId id="2147483936" r:id="rId9"/>
    <p:sldLayoutId id="2147483937" r:id="rId10"/>
    <p:sldLayoutId id="2147483938" r:id="rId11"/>
    <p:sldLayoutId id="2147483939" r:id="rId12"/>
    <p:sldLayoutId id="2147483940" r:id="rId13"/>
    <p:sldLayoutId id="2147483941" r:id="rId14"/>
    <p:sldLayoutId id="2147483942" r:id="rId15"/>
    <p:sldLayoutId id="2147483985"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 id="2147483957" r:id="rId31"/>
    <p:sldLayoutId id="2147483958" r:id="rId32"/>
    <p:sldLayoutId id="2147483959" r:id="rId33"/>
    <p:sldLayoutId id="2147483960" r:id="rId34"/>
    <p:sldLayoutId id="2147483961" r:id="rId35"/>
    <p:sldLayoutId id="2147483962" r:id="rId36"/>
    <p:sldLayoutId id="2147483963" r:id="rId37"/>
    <p:sldLayoutId id="2147483964" r:id="rId38"/>
    <p:sldLayoutId id="2147483965" r:id="rId39"/>
    <p:sldLayoutId id="2147483966" r:id="rId40"/>
    <p:sldLayoutId id="2147483967" r:id="rId41"/>
    <p:sldLayoutId id="2147483968" r:id="rId42"/>
    <p:sldLayoutId id="2147483969" r:id="rId43"/>
    <p:sldLayoutId id="2147483970" r:id="rId44"/>
    <p:sldLayoutId id="2147483971" r:id="rId45"/>
    <p:sldLayoutId id="2147483972" r:id="rId46"/>
    <p:sldLayoutId id="2147483973" r:id="rId47"/>
    <p:sldLayoutId id="2147483979" r:id="rId48"/>
    <p:sldLayoutId id="2147483980" r:id="rId49"/>
    <p:sldLayoutId id="2147483981" r:id="rId50"/>
    <p:sldLayoutId id="2147483982" r:id="rId51"/>
    <p:sldLayoutId id="2147483984"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6.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hyperlink" Target="https://oradocs-corp.documents.us2.oraclecloud.com/documents/link/LDCDECA5CF907C6562B70259F6C3FF17C1177A968060/fileview/D173F4AC8633A59B249F1FC8F6C3FF17C1177A968060/_mentorcloud_101.mp4" TargetMode="Externa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hyperlink" Target="http://solutionengineering.us.oracle.com/" TargetMode="External"/><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7"/>
          <p:cNvSpPr txBox="1">
            <a:spLocks/>
          </p:cNvSpPr>
          <p:nvPr/>
        </p:nvSpPr>
        <p:spPr>
          <a:xfrm>
            <a:off x="6096001" y="5635625"/>
            <a:ext cx="4565788" cy="10906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nSpc>
                <a:spcPct val="100000"/>
              </a:lnSpc>
              <a:spcBef>
                <a:spcPts val="0"/>
              </a:spcBef>
              <a:buClrTx/>
              <a:buFontTx/>
              <a:buNone/>
              <a:defRPr/>
            </a:pPr>
            <a:r>
              <a:rPr lang="en-US" kern="0" dirty="0">
                <a:solidFill>
                  <a:srgbClr val="FFFFFF"/>
                </a:solidFill>
              </a:rPr>
              <a:t>August </a:t>
            </a:r>
            <a:r>
              <a:rPr lang="en-US" kern="0" dirty="0" smtClean="0">
                <a:solidFill>
                  <a:srgbClr val="FFFFFF"/>
                </a:solidFill>
              </a:rPr>
              <a:t>27, </a:t>
            </a:r>
            <a:r>
              <a:rPr lang="en-US" kern="0" dirty="0">
                <a:solidFill>
                  <a:srgbClr val="FFFFFF"/>
                </a:solidFill>
              </a:rPr>
              <a:t>2017</a:t>
            </a:r>
          </a:p>
        </p:txBody>
      </p:sp>
      <p:sp>
        <p:nvSpPr>
          <p:cNvPr id="24" name="Parallelogram 23"/>
          <p:cNvSpPr/>
          <p:nvPr/>
        </p:nvSpPr>
        <p:spPr>
          <a:xfrm>
            <a:off x="4822641" y="2286000"/>
            <a:ext cx="9272771" cy="120225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5" name="TextBox 24"/>
          <p:cNvSpPr txBox="1"/>
          <p:nvPr/>
        </p:nvSpPr>
        <p:spPr>
          <a:xfrm>
            <a:off x="5332412" y="2321382"/>
            <a:ext cx="9372600" cy="726618"/>
          </a:xfrm>
          <a:prstGeom prst="rect">
            <a:avLst/>
          </a:prstGeom>
          <a:noFill/>
        </p:spPr>
        <p:txBody>
          <a:bodyPr wrap="square" lIns="0" tIns="0" rIns="0" bIns="0" rtlCol="0" anchor="ctr" anchorCtr="0">
            <a:noAutofit/>
          </a:bodyPr>
          <a:lstStyle/>
          <a:p>
            <a:pPr>
              <a:lnSpc>
                <a:spcPct val="90000"/>
              </a:lnSpc>
            </a:pPr>
            <a:r>
              <a:rPr lang="en-US" sz="3600" dirty="0" smtClean="0">
                <a:solidFill>
                  <a:srgbClr val="FFFFFF"/>
                </a:solidFill>
                <a:ea typeface="Calibri" charset="0"/>
                <a:cs typeface="Calibri" charset="0"/>
              </a:rPr>
              <a:t>The Cloud Solution Mentor Community</a:t>
            </a:r>
            <a:endParaRPr lang="en-US" sz="3600" dirty="0">
              <a:solidFill>
                <a:srgbClr val="FFFFFF"/>
              </a:solidFill>
              <a:ea typeface="Calibri" charset="0"/>
              <a:cs typeface="Calibri" charset="0"/>
            </a:endParaRPr>
          </a:p>
        </p:txBody>
      </p:sp>
      <p:sp>
        <p:nvSpPr>
          <p:cNvPr id="26" name="TextBox 25"/>
          <p:cNvSpPr txBox="1"/>
          <p:nvPr/>
        </p:nvSpPr>
        <p:spPr>
          <a:xfrm>
            <a:off x="5332412" y="2953365"/>
            <a:ext cx="6783595" cy="475635"/>
          </a:xfrm>
          <a:prstGeom prst="rect">
            <a:avLst/>
          </a:prstGeom>
          <a:noFill/>
        </p:spPr>
        <p:txBody>
          <a:bodyPr wrap="square" lIns="0" tIns="0" rIns="0" bIns="0" rtlCol="0" anchor="ctr" anchorCtr="0">
            <a:noAutofit/>
          </a:bodyPr>
          <a:lstStyle/>
          <a:p>
            <a:pPr>
              <a:lnSpc>
                <a:spcPct val="90000"/>
              </a:lnSpc>
            </a:pPr>
            <a:r>
              <a:rPr lang="en-US" sz="2000" i="1" dirty="0" smtClean="0">
                <a:solidFill>
                  <a:schemeClr val="bg1"/>
                </a:solidFill>
                <a:latin typeface="Segoe Print" panose="02000600000000000000" pitchFamily="2" charset="0"/>
                <a:ea typeface="Calibri" charset="0"/>
                <a:cs typeface="Calibri" charset="0"/>
              </a:rPr>
              <a:t>Guided Capability View</a:t>
            </a:r>
            <a:endParaRPr lang="en-US" sz="2000" i="1" dirty="0">
              <a:solidFill>
                <a:schemeClr val="bg1"/>
              </a:solidFill>
              <a:latin typeface="Segoe Print" panose="02000600000000000000" pitchFamily="2" charset="0"/>
              <a:ea typeface="Calibri" charset="0"/>
              <a:cs typeface="Calibri" charset="0"/>
            </a:endParaRPr>
          </a:p>
        </p:txBody>
      </p:sp>
      <p:sp>
        <p:nvSpPr>
          <p:cNvPr id="3" name="TextBox 2"/>
          <p:cNvSpPr txBox="1"/>
          <p:nvPr/>
        </p:nvSpPr>
        <p:spPr>
          <a:xfrm>
            <a:off x="6551612" y="4191000"/>
            <a:ext cx="5867400" cy="990600"/>
          </a:xfrm>
          <a:prstGeom prst="rect">
            <a:avLst/>
          </a:prstGeom>
          <a:noFill/>
        </p:spPr>
        <p:txBody>
          <a:bodyPr wrap="square" lIns="0" tIns="0" rIns="0" bIns="0" rtlCol="0">
            <a:noAutofit/>
          </a:bodyPr>
          <a:lstStyle/>
          <a:p>
            <a:pPr>
              <a:lnSpc>
                <a:spcPct val="90000"/>
              </a:lnSpc>
            </a:pPr>
            <a:r>
              <a:rPr lang="en-US" sz="2800" dirty="0" smtClean="0">
                <a:solidFill>
                  <a:schemeClr val="bg1"/>
                </a:solidFill>
              </a:rPr>
              <a:t>Maharshi Desai</a:t>
            </a:r>
          </a:p>
          <a:p>
            <a:pPr>
              <a:lnSpc>
                <a:spcPct val="90000"/>
              </a:lnSpc>
            </a:pPr>
            <a:r>
              <a:rPr lang="en-US" dirty="0" smtClean="0">
                <a:solidFill>
                  <a:schemeClr val="bg1"/>
                </a:solidFill>
              </a:rPr>
              <a:t>Digital Engagement Platform and Industry Solution Leader</a:t>
            </a:r>
          </a:p>
        </p:txBody>
      </p:sp>
    </p:spTree>
    <p:extLst>
      <p:ext uri="{BB962C8B-B14F-4D97-AF65-F5344CB8AC3E}">
        <p14:creationId xmlns:p14="http://schemas.microsoft.com/office/powerpoint/2010/main" val="143510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dirty="0" smtClean="0">
                <a:solidFill>
                  <a:srgbClr val="FFFFFF"/>
                </a:solidFill>
              </a:rPr>
              <a:t>The Cloud Solution Mentor Community</a:t>
            </a:r>
            <a:endParaRPr lang="en-US" sz="3600" b="1" dirty="0">
              <a:solidFill>
                <a:srgbClr val="FFFFFF"/>
              </a:solidFill>
            </a:endParaRPr>
          </a:p>
        </p:txBody>
      </p:sp>
      <p:sp>
        <p:nvSpPr>
          <p:cNvPr id="3" name="TextBox 2"/>
          <p:cNvSpPr txBox="1"/>
          <p:nvPr/>
        </p:nvSpPr>
        <p:spPr>
          <a:xfrm>
            <a:off x="531812" y="1600200"/>
            <a:ext cx="10972800" cy="4572000"/>
          </a:xfrm>
          <a:prstGeom prst="rect">
            <a:avLst/>
          </a:prstGeom>
          <a:noFill/>
        </p:spPr>
        <p:txBody>
          <a:bodyPr wrap="square" lIns="0" tIns="0" rIns="0" bIns="0" rtlCol="0">
            <a:noAutofit/>
          </a:bodyPr>
          <a:lstStyle/>
          <a:p>
            <a:pPr>
              <a:lnSpc>
                <a:spcPct val="90000"/>
              </a:lnSpc>
            </a:pPr>
            <a:r>
              <a:rPr lang="en-US" sz="2400" b="1" dirty="0"/>
              <a:t>Welcome to the </a:t>
            </a:r>
            <a:r>
              <a:rPr lang="en-US" sz="2400" b="1" dirty="0" smtClean="0"/>
              <a:t>Cloud Solution Mentor Community</a:t>
            </a:r>
            <a:r>
              <a:rPr lang="en-US" sz="2400" b="1" dirty="0" smtClean="0"/>
              <a:t>!</a:t>
            </a:r>
          </a:p>
          <a:p>
            <a:pPr>
              <a:lnSpc>
                <a:spcPct val="90000"/>
              </a:lnSpc>
            </a:pPr>
            <a:endParaRPr lang="en-US" sz="2400" b="1" dirty="0" smtClean="0"/>
          </a:p>
          <a:p>
            <a:r>
              <a:rPr lang="en-US" sz="2400" dirty="0"/>
              <a:t>This online community connects newly hired solutions engineers with technical mentors to gain the right skills for accelerated learning.  The new, self-service mentor community leverages the Oracle Cloud Solution website which allows members to connect, share and create various cloud focused activities.  Technical mentors have an opportunity to give back - sharing expertise and experiences with new employees in an informal, virtual setting.  Mentees gain access to vast resources enabling accelerated learning supporting innovative and efficient project completion.  Ultimately, the Solution Engineering Mentor Community empowers the entire ecosystem of Sales Consulting to provide the right cloud solution for Oracle customers.</a:t>
            </a:r>
          </a:p>
          <a:p>
            <a:r>
              <a:rPr lang="en-US" sz="2400" b="1" dirty="0"/>
              <a:t> </a:t>
            </a:r>
            <a:endParaRPr lang="en-US" sz="2400" dirty="0"/>
          </a:p>
        </p:txBody>
      </p:sp>
    </p:spTree>
    <p:extLst>
      <p:ext uri="{BB962C8B-B14F-4D97-AF65-F5344CB8AC3E}">
        <p14:creationId xmlns:p14="http://schemas.microsoft.com/office/powerpoint/2010/main" val="122636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dirty="0">
                <a:solidFill>
                  <a:srgbClr val="FFFFFF"/>
                </a:solidFill>
              </a:rPr>
              <a:t>The Cloud Solution Mentor Community</a:t>
            </a:r>
            <a:endParaRPr lang="en-US" sz="3600" b="1" dirty="0">
              <a:solidFill>
                <a:srgbClr val="FFFFFF"/>
              </a:solidFill>
            </a:endParaRPr>
          </a:p>
        </p:txBody>
      </p:sp>
      <p:sp>
        <p:nvSpPr>
          <p:cNvPr id="3" name="TextBox 2"/>
          <p:cNvSpPr txBox="1"/>
          <p:nvPr/>
        </p:nvSpPr>
        <p:spPr>
          <a:xfrm>
            <a:off x="531812" y="1600200"/>
            <a:ext cx="10972800" cy="4572000"/>
          </a:xfrm>
          <a:prstGeom prst="rect">
            <a:avLst/>
          </a:prstGeom>
          <a:noFill/>
        </p:spPr>
        <p:txBody>
          <a:bodyPr wrap="square" lIns="0" tIns="0" rIns="0" bIns="0" rtlCol="0">
            <a:noAutofit/>
          </a:bodyPr>
          <a:lstStyle/>
          <a:p>
            <a:r>
              <a:rPr lang="en-US" sz="2400" b="1" dirty="0"/>
              <a:t>Manage Your Mentorship</a:t>
            </a:r>
            <a:endParaRPr lang="en-US" sz="2400" dirty="0"/>
          </a:p>
          <a:p>
            <a:r>
              <a:rPr lang="en-US" sz="2400" dirty="0"/>
              <a:t>The mentorship within the Solution Engineering Mentor Community is defined by the parties involved.  Mentees should communicate their learning objectives, while Technical Mentors should volunteer how they can best help.  Together, determine you will connect and the best method for knowledge transfer and building technical skills.</a:t>
            </a:r>
          </a:p>
          <a:p>
            <a:r>
              <a:rPr lang="en-US" sz="2400" dirty="0"/>
              <a:t> </a:t>
            </a:r>
          </a:p>
          <a:p>
            <a:r>
              <a:rPr lang="en-US" sz="2400" dirty="0"/>
              <a:t>Please watch quick video on how you can be Mentor or Mentee.</a:t>
            </a:r>
          </a:p>
          <a:p>
            <a:r>
              <a:rPr lang="en-US" sz="2400" dirty="0"/>
              <a:t> </a:t>
            </a:r>
          </a:p>
          <a:p>
            <a:r>
              <a:rPr lang="en-US" sz="2400" u="sng" dirty="0" smtClean="0">
                <a:hlinkClick r:id="rId2"/>
              </a:rPr>
              <a:t>Th</a:t>
            </a:r>
            <a:r>
              <a:rPr lang="en-US" sz="2400" u="sng" dirty="0" smtClean="0">
                <a:hlinkClick r:id="rId2"/>
              </a:rPr>
              <a:t>e Cloud Solution Mentor </a:t>
            </a:r>
            <a:r>
              <a:rPr lang="en-US" sz="2400" u="sng" dirty="0" smtClean="0">
                <a:hlinkClick r:id="rId2"/>
              </a:rPr>
              <a:t>Community </a:t>
            </a:r>
            <a:r>
              <a:rPr lang="en-US" sz="2400" u="sng" dirty="0">
                <a:hlinkClick r:id="rId2"/>
              </a:rPr>
              <a:t>Function Demo</a:t>
            </a:r>
            <a:endParaRPr lang="en-US" sz="2400" dirty="0"/>
          </a:p>
        </p:txBody>
      </p:sp>
    </p:spTree>
    <p:extLst>
      <p:ext uri="{BB962C8B-B14F-4D97-AF65-F5344CB8AC3E}">
        <p14:creationId xmlns:p14="http://schemas.microsoft.com/office/powerpoint/2010/main" val="85963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dirty="0">
                <a:solidFill>
                  <a:srgbClr val="FFFFFF"/>
                </a:solidFill>
              </a:rPr>
              <a:t>The Cloud Solution Mentor Community</a:t>
            </a:r>
            <a:endParaRPr lang="en-US" sz="3600" b="1" dirty="0">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 y="1335783"/>
            <a:ext cx="5937119" cy="502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80212" y="1447800"/>
            <a:ext cx="4800600" cy="4800600"/>
          </a:xfrm>
          <a:prstGeom prst="rect">
            <a:avLst/>
          </a:prstGeom>
          <a:noFill/>
        </p:spPr>
        <p:txBody>
          <a:bodyPr wrap="square" lIns="0" tIns="0" rIns="0" bIns="0" rtlCol="0">
            <a:noAutofit/>
          </a:bodyPr>
          <a:lstStyle/>
          <a:p>
            <a:pPr marL="285750" indent="-285750">
              <a:lnSpc>
                <a:spcPct val="90000"/>
              </a:lnSpc>
              <a:buFont typeface="Wingdings" panose="05000000000000000000" pitchFamily="2" charset="2"/>
              <a:buChar char="v"/>
            </a:pPr>
            <a:r>
              <a:rPr lang="en-US" dirty="0" smtClean="0"/>
              <a:t>Open Browser and put into private browsing mode if possible.</a:t>
            </a:r>
            <a:endParaRPr lang="en-US" dirty="0">
              <a:hlinkClick r:id="rId3"/>
            </a:endParaRPr>
          </a:p>
          <a:p>
            <a:pPr>
              <a:lnSpc>
                <a:spcPct val="90000"/>
              </a:lnSpc>
            </a:pPr>
            <a:endParaRPr lang="en-US" dirty="0">
              <a:hlinkClick r:id="rId3"/>
            </a:endParaRPr>
          </a:p>
          <a:p>
            <a:pPr>
              <a:lnSpc>
                <a:spcPct val="90000"/>
              </a:lnSpc>
            </a:pPr>
            <a:r>
              <a:rPr lang="en-US" dirty="0" smtClean="0">
                <a:solidFill>
                  <a:srgbClr val="FF0000"/>
                </a:solidFill>
                <a:hlinkClick r:id="rId3"/>
              </a:rPr>
              <a:t>http://solutionengineering.us.oracle.com</a:t>
            </a:r>
            <a:endParaRPr lang="en-US" dirty="0" smtClean="0">
              <a:solidFill>
                <a:srgbClr val="FF0000"/>
              </a:solidFill>
            </a:endParaRPr>
          </a:p>
          <a:p>
            <a:pPr>
              <a:lnSpc>
                <a:spcPct val="90000"/>
              </a:lnSpc>
            </a:pPr>
            <a:endParaRPr lang="en-US" dirty="0"/>
          </a:p>
          <a:p>
            <a:pPr marL="285750" indent="-285750">
              <a:lnSpc>
                <a:spcPct val="90000"/>
              </a:lnSpc>
              <a:buFont typeface="Wingdings" panose="05000000000000000000" pitchFamily="2" charset="2"/>
              <a:buChar char="v"/>
            </a:pPr>
            <a:r>
              <a:rPr lang="en-US" dirty="0" smtClean="0"/>
              <a:t>Click on Login and provide your SSO credential</a:t>
            </a:r>
          </a:p>
        </p:txBody>
      </p:sp>
      <p:sp>
        <p:nvSpPr>
          <p:cNvPr id="5" name="Oval 4"/>
          <p:cNvSpPr/>
          <p:nvPr/>
        </p:nvSpPr>
        <p:spPr>
          <a:xfrm>
            <a:off x="4951412" y="1219200"/>
            <a:ext cx="609600" cy="4572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30408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dirty="0" smtClean="0">
                <a:solidFill>
                  <a:srgbClr val="FFFFFF"/>
                </a:solidFill>
              </a:rPr>
              <a:t>Mentor Cloud Community</a:t>
            </a:r>
            <a:endParaRPr lang="en-US" sz="3600" b="1" dirty="0">
              <a:solidFill>
                <a:srgbClr val="FFFFFF"/>
              </a:solidFill>
            </a:endParaRPr>
          </a:p>
        </p:txBody>
      </p:sp>
      <p:sp>
        <p:nvSpPr>
          <p:cNvPr id="4" name="TextBox 3"/>
          <p:cNvSpPr txBox="1"/>
          <p:nvPr/>
        </p:nvSpPr>
        <p:spPr>
          <a:xfrm>
            <a:off x="6780212" y="1447800"/>
            <a:ext cx="4800600" cy="4800600"/>
          </a:xfrm>
          <a:prstGeom prst="rect">
            <a:avLst/>
          </a:prstGeom>
          <a:noFill/>
        </p:spPr>
        <p:txBody>
          <a:bodyPr wrap="square" lIns="0" tIns="0" rIns="0" bIns="0" rtlCol="0">
            <a:noAutofit/>
          </a:bodyPr>
          <a:lstStyle/>
          <a:p>
            <a:pPr marL="285750" indent="-285750">
              <a:lnSpc>
                <a:spcPct val="90000"/>
              </a:lnSpc>
              <a:buFont typeface="Wingdings" panose="05000000000000000000" pitchFamily="2" charset="2"/>
              <a:buChar char="v"/>
            </a:pPr>
            <a:r>
              <a:rPr lang="en-US" dirty="0" smtClean="0"/>
              <a:t>Click on My Profile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59" y="1349638"/>
            <a:ext cx="5600053" cy="4918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4799012" y="1219200"/>
            <a:ext cx="609600" cy="4572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86793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 y="1325391"/>
            <a:ext cx="5257800" cy="494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dirty="0">
                <a:solidFill>
                  <a:srgbClr val="FFFFFF"/>
                </a:solidFill>
              </a:rPr>
              <a:t>The Cloud Solution Mentor Community</a:t>
            </a:r>
            <a:endParaRPr lang="en-US" sz="3600" b="1" dirty="0">
              <a:solidFill>
                <a:srgbClr val="FFFFFF"/>
              </a:solidFill>
            </a:endParaRPr>
          </a:p>
        </p:txBody>
      </p:sp>
      <p:sp>
        <p:nvSpPr>
          <p:cNvPr id="4" name="TextBox 3"/>
          <p:cNvSpPr txBox="1"/>
          <p:nvPr/>
        </p:nvSpPr>
        <p:spPr>
          <a:xfrm>
            <a:off x="6780212" y="1447800"/>
            <a:ext cx="4800600" cy="1524000"/>
          </a:xfrm>
          <a:prstGeom prst="rect">
            <a:avLst/>
          </a:prstGeom>
          <a:noFill/>
        </p:spPr>
        <p:txBody>
          <a:bodyPr wrap="square" lIns="0" tIns="0" rIns="0" bIns="0" rtlCol="0">
            <a:noAutofit/>
          </a:bodyPr>
          <a:lstStyle/>
          <a:p>
            <a:pPr marL="285750" indent="-285750">
              <a:lnSpc>
                <a:spcPct val="90000"/>
              </a:lnSpc>
              <a:buFont typeface="Wingdings" panose="05000000000000000000" pitchFamily="2" charset="2"/>
              <a:buChar char="v"/>
            </a:pPr>
            <a:r>
              <a:rPr lang="en-US" dirty="0" smtClean="0"/>
              <a:t>Both Mentor and Mentee Need to update their skills under My Skills section</a:t>
            </a:r>
          </a:p>
          <a:p>
            <a:pPr marL="285750" indent="-285750">
              <a:lnSpc>
                <a:spcPct val="90000"/>
              </a:lnSpc>
              <a:buFont typeface="Wingdings" panose="05000000000000000000" pitchFamily="2" charset="2"/>
              <a:buChar char="v"/>
            </a:pPr>
            <a:r>
              <a:rPr lang="en-US" dirty="0" smtClean="0"/>
              <a:t>Click on Edit button as Highlighted</a:t>
            </a:r>
          </a:p>
          <a:p>
            <a:pPr marL="285750" indent="-285750">
              <a:lnSpc>
                <a:spcPct val="90000"/>
              </a:lnSpc>
              <a:buFont typeface="Wingdings" panose="05000000000000000000" pitchFamily="2" charset="2"/>
              <a:buChar char="v"/>
            </a:pPr>
            <a:r>
              <a:rPr lang="en-US" dirty="0" smtClean="0"/>
              <a:t>Add Skills from Menu</a:t>
            </a:r>
          </a:p>
          <a:p>
            <a:pPr marL="285750" indent="-285750">
              <a:lnSpc>
                <a:spcPct val="90000"/>
              </a:lnSpc>
              <a:buFont typeface="Wingdings" panose="05000000000000000000" pitchFamily="2" charset="2"/>
              <a:buChar char="v"/>
            </a:pPr>
            <a:r>
              <a:rPr lang="en-US" dirty="0" smtClean="0"/>
              <a:t>Choose your skill Rating (1-5) </a:t>
            </a:r>
          </a:p>
        </p:txBody>
      </p:sp>
      <p:sp>
        <p:nvSpPr>
          <p:cNvPr id="5" name="Oval 4"/>
          <p:cNvSpPr/>
          <p:nvPr/>
        </p:nvSpPr>
        <p:spPr>
          <a:xfrm>
            <a:off x="2741612" y="3397827"/>
            <a:ext cx="609600" cy="4572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2" y="3124200"/>
            <a:ext cx="2565169" cy="3664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633" y="3155372"/>
            <a:ext cx="2610443" cy="316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8761412" y="5486400"/>
            <a:ext cx="990600" cy="4572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417584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51" y="1335783"/>
            <a:ext cx="5087361" cy="498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dirty="0">
                <a:solidFill>
                  <a:srgbClr val="FFFFFF"/>
                </a:solidFill>
              </a:rPr>
              <a:t>The Cloud Solution Mentor Community</a:t>
            </a:r>
            <a:endParaRPr lang="en-US" sz="3600" b="1" dirty="0">
              <a:solidFill>
                <a:srgbClr val="FFFFFF"/>
              </a:solidFill>
            </a:endParaRPr>
          </a:p>
        </p:txBody>
      </p:sp>
      <p:sp>
        <p:nvSpPr>
          <p:cNvPr id="4" name="TextBox 3"/>
          <p:cNvSpPr txBox="1"/>
          <p:nvPr/>
        </p:nvSpPr>
        <p:spPr>
          <a:xfrm>
            <a:off x="6780212" y="1447800"/>
            <a:ext cx="4800600" cy="1524000"/>
          </a:xfrm>
          <a:prstGeom prst="rect">
            <a:avLst/>
          </a:prstGeom>
          <a:noFill/>
        </p:spPr>
        <p:txBody>
          <a:bodyPr wrap="square" lIns="0" tIns="0" rIns="0" bIns="0" rtlCol="0">
            <a:noAutofit/>
          </a:bodyPr>
          <a:lstStyle/>
          <a:p>
            <a:pPr marL="285750" indent="-285750">
              <a:lnSpc>
                <a:spcPct val="90000"/>
              </a:lnSpc>
              <a:buFont typeface="Wingdings" panose="05000000000000000000" pitchFamily="2" charset="2"/>
              <a:buChar char="v"/>
            </a:pPr>
            <a:r>
              <a:rPr lang="en-US" dirty="0" smtClean="0"/>
              <a:t>If you want need Mentor then first thing is you define your learning Interest.</a:t>
            </a:r>
          </a:p>
          <a:p>
            <a:pPr marL="285750" indent="-285750">
              <a:lnSpc>
                <a:spcPct val="90000"/>
              </a:lnSpc>
              <a:buFont typeface="Wingdings" panose="05000000000000000000" pitchFamily="2" charset="2"/>
              <a:buChar char="v"/>
            </a:pPr>
            <a:r>
              <a:rPr lang="en-US" dirty="0" smtClean="0"/>
              <a:t>Click on Edit button on My Learning Interests box</a:t>
            </a:r>
          </a:p>
          <a:p>
            <a:pPr marL="285750" indent="-285750">
              <a:lnSpc>
                <a:spcPct val="90000"/>
              </a:lnSpc>
              <a:buFont typeface="Wingdings" panose="05000000000000000000" pitchFamily="2" charset="2"/>
              <a:buChar char="v"/>
            </a:pPr>
            <a:r>
              <a:rPr lang="en-US" dirty="0" smtClean="0"/>
              <a:t>Add your Learning Skills. You can add maximum 3 skills to learn.</a:t>
            </a:r>
          </a:p>
          <a:p>
            <a:pPr marL="285750" indent="-285750">
              <a:lnSpc>
                <a:spcPct val="90000"/>
              </a:lnSpc>
              <a:buFont typeface="Wingdings" panose="05000000000000000000" pitchFamily="2" charset="2"/>
              <a:buChar char="v"/>
            </a:pPr>
            <a:r>
              <a:rPr lang="en-US" dirty="0" smtClean="0"/>
              <a:t>As soon as you add your learning skills, system will recommend potential available Mentor.</a:t>
            </a:r>
          </a:p>
        </p:txBody>
      </p:sp>
      <p:sp>
        <p:nvSpPr>
          <p:cNvPr id="5" name="Oval 4"/>
          <p:cNvSpPr/>
          <p:nvPr/>
        </p:nvSpPr>
        <p:spPr>
          <a:xfrm>
            <a:off x="2970212" y="3505200"/>
            <a:ext cx="1524000" cy="4572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260" y="3449782"/>
            <a:ext cx="29527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1412" y="3838688"/>
            <a:ext cx="242887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794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 y="1600200"/>
            <a:ext cx="23431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arallelogram 1"/>
          <p:cNvSpPr/>
          <p:nvPr/>
        </p:nvSpPr>
        <p:spPr>
          <a:xfrm>
            <a:off x="-1116281" y="304800"/>
            <a:ext cx="13145985" cy="1030983"/>
          </a:xfrm>
          <a:prstGeom prst="parallelogram">
            <a:avLst>
              <a:gd name="adj" fmla="val 36579"/>
            </a:avLst>
          </a:prstGeom>
          <a:solidFill>
            <a:srgbClr val="7030A0">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lnSpc>
                <a:spcPct val="90000"/>
              </a:lnSpc>
            </a:pPr>
            <a:r>
              <a:rPr lang="en-US" sz="3600" b="1">
                <a:solidFill>
                  <a:srgbClr val="FFFFFF"/>
                </a:solidFill>
              </a:rPr>
              <a:t>The Cloud Solution Mentor Community</a:t>
            </a:r>
            <a:endParaRPr lang="en-US" sz="3600" b="1" dirty="0">
              <a:solidFill>
                <a:srgbClr val="FFFFFF"/>
              </a:solidFill>
            </a:endParaRPr>
          </a:p>
        </p:txBody>
      </p:sp>
      <p:sp>
        <p:nvSpPr>
          <p:cNvPr id="4" name="TextBox 3"/>
          <p:cNvSpPr txBox="1"/>
          <p:nvPr/>
        </p:nvSpPr>
        <p:spPr>
          <a:xfrm>
            <a:off x="6780212" y="1447800"/>
            <a:ext cx="4800600" cy="4800600"/>
          </a:xfrm>
          <a:prstGeom prst="rect">
            <a:avLst/>
          </a:prstGeom>
          <a:noFill/>
        </p:spPr>
        <p:txBody>
          <a:bodyPr wrap="square" lIns="0" tIns="0" rIns="0" bIns="0" rtlCol="0">
            <a:noAutofit/>
          </a:bodyPr>
          <a:lstStyle/>
          <a:p>
            <a:pPr marL="285750" indent="-285750">
              <a:lnSpc>
                <a:spcPct val="90000"/>
              </a:lnSpc>
              <a:buFont typeface="Wingdings" panose="05000000000000000000" pitchFamily="2" charset="2"/>
              <a:buChar char="v"/>
            </a:pPr>
            <a:r>
              <a:rPr lang="en-US" dirty="0" smtClean="0"/>
              <a:t>Next step is view potential Mentor’s profile and add him/her.</a:t>
            </a:r>
          </a:p>
          <a:p>
            <a:pPr marL="285750" indent="-285750">
              <a:lnSpc>
                <a:spcPct val="90000"/>
              </a:lnSpc>
              <a:buFont typeface="Wingdings" panose="05000000000000000000" pitchFamily="2" charset="2"/>
              <a:buChar char="v"/>
            </a:pPr>
            <a:r>
              <a:rPr lang="en-US" dirty="0" smtClean="0"/>
              <a:t>You will notice that Mentor is added to your My Mentor box with Pending status.</a:t>
            </a:r>
          </a:p>
          <a:p>
            <a:pPr marL="285750" indent="-285750">
              <a:lnSpc>
                <a:spcPct val="90000"/>
              </a:lnSpc>
              <a:buFont typeface="Wingdings" panose="05000000000000000000" pitchFamily="2" charset="2"/>
              <a:buChar char="v"/>
            </a:pPr>
            <a:r>
              <a:rPr lang="en-US" dirty="0" smtClean="0"/>
              <a:t>System will send email to Mentor about your request.</a:t>
            </a:r>
          </a:p>
          <a:p>
            <a:pPr marL="285750" indent="-285750">
              <a:lnSpc>
                <a:spcPct val="90000"/>
              </a:lnSpc>
              <a:buFont typeface="Wingdings" panose="05000000000000000000" pitchFamily="2" charset="2"/>
              <a:buChar char="v"/>
            </a:pPr>
            <a:r>
              <a:rPr lang="en-US" dirty="0" smtClean="0"/>
              <a:t>Schedule call with your Mentor and discuss your learning need and overall Mentor fit.</a:t>
            </a:r>
          </a:p>
          <a:p>
            <a:pPr marL="285750" indent="-285750">
              <a:lnSpc>
                <a:spcPct val="90000"/>
              </a:lnSpc>
              <a:buFont typeface="Wingdings" panose="05000000000000000000" pitchFamily="2" charset="2"/>
              <a:buChar char="v"/>
            </a:pPr>
            <a:r>
              <a:rPr lang="en-US" dirty="0" smtClean="0"/>
              <a:t>Once both Mentor and Mentee agrees, Mentor will accept or reject request depending on discussion.</a:t>
            </a:r>
          </a:p>
          <a:p>
            <a:pPr marL="285750" indent="-285750">
              <a:lnSpc>
                <a:spcPct val="90000"/>
              </a:lnSpc>
              <a:buFont typeface="Wingdings" panose="05000000000000000000" pitchFamily="2" charset="2"/>
              <a:buChar char="v"/>
            </a:pPr>
            <a:r>
              <a:rPr lang="en-US" dirty="0" smtClean="0"/>
              <a:t>If accepts then Mentor will show up in without Pending status and you will also get email notifications.</a:t>
            </a:r>
          </a:p>
          <a:p>
            <a:pPr marL="285750" indent="-285750">
              <a:lnSpc>
                <a:spcPct val="90000"/>
              </a:lnSpc>
              <a:buFont typeface="Wingdings" panose="05000000000000000000" pitchFamily="2" charset="2"/>
              <a:buChar char="v"/>
            </a:pPr>
            <a:r>
              <a:rPr lang="en-US" dirty="0" smtClean="0"/>
              <a:t>If Mentor decides to reject request then he need to pick rejection reason from lists.</a:t>
            </a:r>
          </a:p>
        </p:txBody>
      </p:sp>
      <p:sp>
        <p:nvSpPr>
          <p:cNvPr id="5" name="Oval 4"/>
          <p:cNvSpPr/>
          <p:nvPr/>
        </p:nvSpPr>
        <p:spPr>
          <a:xfrm>
            <a:off x="1979612" y="2743200"/>
            <a:ext cx="609600" cy="457200"/>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88" y="3235036"/>
            <a:ext cx="5996284" cy="162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79" y="4686300"/>
            <a:ext cx="1664133" cy="159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794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90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15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16x9-2016-160322.potx" id="{B11D17A6-ACA2-4445-86DA-2A41F5EDE6E3}" vid="{34FFC17F-D0E0-4840-99BC-668C2BF321D9}"/>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28466</TotalTime>
  <Words>441</Words>
  <Application>Microsoft Office PowerPoint</Application>
  <PresentationFormat>Custom</PresentationFormat>
  <Paragraphs>45</Paragraphs>
  <Slides>9</Slides>
  <Notes>2</Notes>
  <HiddenSlides>0</HiddenSlides>
  <MMClips>0</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1_Oracle_16x9_2014_521</vt:lpstr>
      <vt:lpstr>15_Oracle_16x9_2016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Venu Mantha</dc:creator>
  <cp:keywords>Oracle corporate Tagline</cp:keywords>
  <cp:lastModifiedBy>mahadesa</cp:lastModifiedBy>
  <cp:revision>1287</cp:revision>
  <dcterms:created xsi:type="dcterms:W3CDTF">2014-06-02T14:39:17Z</dcterms:created>
  <dcterms:modified xsi:type="dcterms:W3CDTF">2017-08-30T20:16:30Z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